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2" r:id="rId3"/>
    <p:sldId id="264" r:id="rId4"/>
    <p:sldId id="281" r:id="rId5"/>
    <p:sldId id="265" r:id="rId6"/>
    <p:sldId id="263" r:id="rId7"/>
    <p:sldId id="266" r:id="rId8"/>
    <p:sldId id="267" r:id="rId9"/>
    <p:sldId id="268" r:id="rId10"/>
    <p:sldId id="258" r:id="rId11"/>
    <p:sldId id="269" r:id="rId12"/>
    <p:sldId id="261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284" y="1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76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62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5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2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01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1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56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95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65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79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7C308-AC26-442D-BFB6-9FA2FCFF672B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BFFC6-88A9-4969-8E5D-1201A01D1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82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700"/>
            <a:ext cx="12264705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22788" y="1825625"/>
            <a:ext cx="9592811" cy="43513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Современная история Казахстана</a:t>
            </a: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лекция </a:t>
            </a:r>
            <a:r>
              <a:rPr lang="ru-RU" sz="3200" b="1" dirty="0" smtClean="0">
                <a:solidFill>
                  <a:srgbClr val="0070C0"/>
                </a:solidFill>
              </a:rPr>
              <a:t>№з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Установление советской власти в Казахстане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1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717" y="457200"/>
            <a:ext cx="11619186" cy="6085490"/>
          </a:xfrm>
          <a:pattFill prst="pct40">
            <a:fgClr>
              <a:srgbClr val="FFFF00"/>
            </a:fgClr>
            <a:bgClr>
              <a:schemeClr val="bg1"/>
            </a:bgClr>
          </a:pattFill>
          <a:ln w="57150">
            <a:solidFill>
              <a:srgbClr val="00B0F0"/>
            </a:solidFill>
          </a:ln>
        </p:spPr>
        <p:txBody>
          <a:bodyPr>
            <a:normAutofit lnSpcReduction="10000"/>
          </a:bodyPr>
          <a:lstStyle/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В ночь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Open Sans"/>
              </a:rPr>
              <a:t>с 24 на 25 октября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(по новому стилю 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Open Sans"/>
              </a:rPr>
              <a:t>6-7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ноября) 1917 года в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Open Sans"/>
              </a:rPr>
              <a:t>Петрограде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 произошло вооруженное восстание, которое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Open Sans"/>
              </a:rPr>
              <a:t>свергло власть Временного правительства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. </a:t>
            </a:r>
          </a:p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К власти в стране пришла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Open Sans"/>
              </a:rPr>
              <a:t>партия большевиков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во главе с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Open Sans"/>
              </a:rPr>
              <a:t>В.И. Лениным (Ульяновым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). </a:t>
            </a:r>
          </a:p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II Всероссийский съезд Советов принял два важных декрета: </a:t>
            </a:r>
            <a:r>
              <a:rPr lang="ru-RU" sz="3600" b="1" i="1" dirty="0" smtClean="0">
                <a:solidFill>
                  <a:srgbClr val="000000"/>
                </a:solidFill>
                <a:effectLst/>
                <a:latin typeface="Open Sans"/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  <a:effectLst/>
                <a:latin typeface="Open Sans"/>
              </a:rPr>
              <a:t>Декрет о мире» и «Декрет о земле»</a:t>
            </a:r>
            <a:r>
              <a:rPr lang="ru-RU" sz="3600" b="1" i="1" dirty="0" smtClean="0">
                <a:solidFill>
                  <a:srgbClr val="000000"/>
                </a:solidFill>
                <a:effectLst/>
                <a:latin typeface="Open Sans"/>
              </a:rPr>
              <a:t>, 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отменивший частную собственность на землю.</a:t>
            </a:r>
          </a:p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Open Sans"/>
              </a:rPr>
              <a:t> Вся земля передавалась в распоряжение местных Советов.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27613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ds03.infourok.ru/uploads/ex/0f34/000552db-f24a8387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4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188913"/>
            <a:ext cx="12266613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12" y="1417739"/>
            <a:ext cx="9121665" cy="372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19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900igr.net/up/datas/117027/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6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655" y="0"/>
            <a:ext cx="6006661" cy="6716109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effectLst/>
                <a:latin typeface="Open Sans"/>
              </a:rPr>
              <a:t>2 ноября 1917 года 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Open Sans"/>
              </a:rPr>
              <a:t>была опубликована </a:t>
            </a:r>
            <a:r>
              <a:rPr lang="ru-RU" sz="3200" b="1" i="1" dirty="0" smtClean="0">
                <a:solidFill>
                  <a:srgbClr val="FF0000"/>
                </a:solidFill>
                <a:effectLst/>
                <a:latin typeface="Open Sans"/>
              </a:rPr>
              <a:t>«Декларация прав народов России»,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Open Sans"/>
              </a:rPr>
              <a:t> 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Open Sans"/>
              </a:rPr>
              <a:t>провозгласившая право наций на самоопределение вплоть до отделения и образования самостоятельных государств. 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Open Sans"/>
              </a:rPr>
              <a:t>Председателем </a:t>
            </a:r>
            <a:r>
              <a:rPr lang="ru-RU" sz="3200" b="1" i="1" dirty="0" smtClean="0">
                <a:solidFill>
                  <a:srgbClr val="FF0000"/>
                </a:solidFill>
                <a:effectLst/>
                <a:latin typeface="Open Sans"/>
              </a:rPr>
              <a:t>СНК (Совет народных комиссаров) 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Open Sans"/>
              </a:rPr>
              <a:t>- правительства Советской республики стал </a:t>
            </a:r>
            <a:r>
              <a:rPr lang="ru-RU" sz="3200" b="1" i="1" dirty="0" err="1" smtClean="0">
                <a:solidFill>
                  <a:srgbClr val="FF0000"/>
                </a:solidFill>
                <a:effectLst/>
                <a:latin typeface="Open Sans"/>
              </a:rPr>
              <a:t>В.И.Ленин</a:t>
            </a:r>
            <a:r>
              <a:rPr lang="ru-RU" sz="3200" b="1" i="1" dirty="0" smtClean="0">
                <a:solidFill>
                  <a:srgbClr val="FF0000"/>
                </a:solidFill>
                <a:effectLst/>
                <a:latin typeface="Open Sans"/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366" y="-1"/>
            <a:ext cx="6232634" cy="671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9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gorceh.ru/wp-content/uploads/2017/11/2017_11_07_Revol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99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ciml.250x.com/gallery/sowjetunion/october_revolution/lenin_october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09"/>
            <a:ext cx="12192000" cy="682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616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lemur59.ru/sites/default/files/images/62120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444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layer.myshared.ru/10/960892/slides/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8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712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422" y="110358"/>
            <a:ext cx="5801710" cy="6542689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0000"/>
                </a:solidFill>
                <a:effectLst/>
                <a:latin typeface="Open Sans"/>
              </a:rPr>
              <a:t>Советская власть на территории Казахстана была установлена с 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Open Sans"/>
              </a:rPr>
              <a:t>октября 1917 по март 1918 года</a:t>
            </a:r>
            <a:r>
              <a:rPr lang="ru-RU" b="0" i="0" dirty="0" smtClean="0">
                <a:solidFill>
                  <a:srgbClr val="FF0000"/>
                </a:solidFill>
                <a:effectLst/>
                <a:latin typeface="Open Sans"/>
              </a:rPr>
              <a:t>.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 В первую очередь она устанавливалась в городах, находящихся вдоль железных дорог. 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Open Sans"/>
              </a:rPr>
              <a:t>Первым городом на территории Казахстана, в котором установилась Советская власть, 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Open Sans"/>
              </a:rPr>
              <a:t>был </a:t>
            </a:r>
            <a:r>
              <a:rPr lang="ru-RU" b="1" i="1" dirty="0" err="1" smtClean="0">
                <a:solidFill>
                  <a:srgbClr val="FF0000"/>
                </a:solidFill>
                <a:effectLst/>
                <a:latin typeface="Open Sans"/>
              </a:rPr>
              <a:t>Перовск</a:t>
            </a:r>
            <a:r>
              <a:rPr lang="ru-RU" b="1" i="1" dirty="0" smtClean="0">
                <a:solidFill>
                  <a:srgbClr val="FF0000"/>
                </a:solidFill>
                <a:effectLst/>
                <a:latin typeface="Open Sans"/>
              </a:rPr>
              <a:t> (30 октября 1917 года).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 </a:t>
            </a:r>
            <a:r>
              <a:rPr lang="ru-RU" b="0" i="1" dirty="0" smtClean="0">
                <a:solidFill>
                  <a:srgbClr val="FF0000"/>
                </a:solidFill>
                <a:effectLst/>
                <a:latin typeface="Open Sans"/>
              </a:rPr>
              <a:t>1 ноября 1917 года 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власть Советов была установлена в </a:t>
            </a:r>
            <a:r>
              <a:rPr lang="ru-RU" b="0" i="1" dirty="0" smtClean="0">
                <a:solidFill>
                  <a:srgbClr val="FF0000"/>
                </a:solidFill>
                <a:effectLst/>
                <a:latin typeface="Open Sans"/>
              </a:rPr>
              <a:t>Ташкенте,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 в ноябре 1917 года - </a:t>
            </a:r>
            <a:r>
              <a:rPr lang="ru-RU" b="0" i="1" dirty="0" smtClean="0">
                <a:solidFill>
                  <a:srgbClr val="FF0000"/>
                </a:solidFill>
                <a:effectLst/>
                <a:latin typeface="Open Sans"/>
              </a:rPr>
              <a:t>в </a:t>
            </a:r>
            <a:r>
              <a:rPr lang="ru-RU" b="0" i="1" dirty="0" err="1" smtClean="0">
                <a:solidFill>
                  <a:srgbClr val="FF0000"/>
                </a:solidFill>
                <a:effectLst/>
                <a:latin typeface="Open Sans"/>
              </a:rPr>
              <a:t>Аулие-Ата</a:t>
            </a:r>
            <a:r>
              <a:rPr lang="ru-RU" b="0" i="1" dirty="0" smtClean="0">
                <a:solidFill>
                  <a:srgbClr val="FF0000"/>
                </a:solidFill>
                <a:effectLst/>
                <a:latin typeface="Open Sans"/>
              </a:rPr>
              <a:t> и Черняеве.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2290" name="Picture 2" descr="https://cdn.fishki.net/upload/post/201604/05/1908872/tn/a3b590a0e6835ac4b24bd16a1af0cf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007" y="110357"/>
            <a:ext cx="6342993" cy="654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470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ÐÐµÑÐ½ÑÐ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733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015" y="126125"/>
            <a:ext cx="11666482" cy="1564564"/>
          </a:xfrm>
        </p:spPr>
        <p:txBody>
          <a:bodyPr>
            <a:noAutofit/>
          </a:bodyPr>
          <a:lstStyle/>
          <a:p>
            <a:pPr algn="ctr"/>
            <a:r>
              <a:rPr lang="ru-RU" sz="3200" b="1" i="0" dirty="0" smtClean="0">
                <a:solidFill>
                  <a:srgbClr val="002060"/>
                </a:solidFill>
                <a:effectLst/>
                <a:latin typeface="Open Sans"/>
              </a:rPr>
              <a:t>Правительство </a:t>
            </a:r>
            <a:r>
              <a:rPr lang="ru-RU" sz="3200" b="1" i="0" dirty="0" err="1" smtClean="0">
                <a:solidFill>
                  <a:srgbClr val="C00000"/>
                </a:solidFill>
                <a:effectLst/>
                <a:latin typeface="Open Sans"/>
              </a:rPr>
              <a:t>Алаш</a:t>
            </a:r>
            <a:r>
              <a:rPr lang="ru-RU" sz="3200" b="1" i="0" dirty="0" smtClean="0">
                <a:solidFill>
                  <a:srgbClr val="C00000"/>
                </a:solidFill>
                <a:effectLst/>
                <a:latin typeface="Open Sans"/>
              </a:rPr>
              <a:t>-Орды</a:t>
            </a:r>
            <a:r>
              <a:rPr lang="ru-RU" sz="3200" b="1" i="0" dirty="0" smtClean="0">
                <a:solidFill>
                  <a:srgbClr val="002060"/>
                </a:solidFill>
                <a:effectLst/>
                <a:latin typeface="Open Sans"/>
              </a:rPr>
              <a:t>, казачий офицерский корпус во главе </a:t>
            </a:r>
            <a:r>
              <a:rPr lang="ru-RU" sz="3200" b="1" i="0" dirty="0" smtClean="0">
                <a:solidFill>
                  <a:srgbClr val="C00000"/>
                </a:solidFill>
                <a:effectLst/>
                <a:latin typeface="Open Sans"/>
              </a:rPr>
              <a:t>с атаманом </a:t>
            </a:r>
            <a:r>
              <a:rPr lang="ru-RU" sz="3200" b="1" i="0" dirty="0" err="1" smtClean="0">
                <a:solidFill>
                  <a:srgbClr val="C00000"/>
                </a:solidFill>
                <a:effectLst/>
                <a:latin typeface="Open Sans"/>
              </a:rPr>
              <a:t>Дутовым</a:t>
            </a:r>
            <a:r>
              <a:rPr lang="ru-RU" sz="3200" b="1" i="0" dirty="0" smtClean="0">
                <a:solidFill>
                  <a:srgbClr val="002060"/>
                </a:solidFill>
                <a:effectLst/>
                <a:latin typeface="Open Sans"/>
              </a:rPr>
              <a:t>, эсеры и меньшевики </a:t>
            </a:r>
            <a:r>
              <a:rPr lang="ru-RU" sz="3200" b="1" i="1" dirty="0" smtClean="0">
                <a:solidFill>
                  <a:srgbClr val="002060"/>
                </a:solidFill>
                <a:effectLst/>
                <a:latin typeface="Open Sans"/>
              </a:rPr>
              <a:t>объединились 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Open Sans"/>
              </a:rPr>
              <a:t>против Советской власти.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3314" name="Picture 2" descr="https://informburo.kz/img/inner/638/55/11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15" y="1690689"/>
            <a:ext cx="5738647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581" y="1690690"/>
            <a:ext cx="5249916" cy="5032374"/>
          </a:xfrm>
          <a:prstGeom prst="rect">
            <a:avLst/>
          </a:prstGeom>
          <a:pattFill prst="pct70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465137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186" y="236483"/>
            <a:ext cx="5092262" cy="6448096"/>
          </a:xfrm>
        </p:spPr>
        <p:txBody>
          <a:bodyPr>
            <a:normAutofit lnSpcReduction="10000"/>
          </a:bodyPr>
          <a:lstStyle/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Open Sans"/>
              </a:rPr>
              <a:t> К началу лета 1918 года во многих казахских волостях функционировали крестьянские Советы. 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Open Sans"/>
              </a:rPr>
              <a:t>Для борьбы с саботажем была образована 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Open Sans"/>
              </a:rPr>
              <a:t>Всероссийская Чрезвычайная комиссия (ВЧК)</a:t>
            </a:r>
            <a:r>
              <a:rPr lang="ru-RU" sz="3200" b="0" i="0" dirty="0" smtClean="0">
                <a:solidFill>
                  <a:srgbClr val="C00000"/>
                </a:solidFill>
                <a:effectLst/>
                <a:latin typeface="Open Sans"/>
              </a:rPr>
              <a:t>. 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Open Sans"/>
              </a:rPr>
              <a:t>В 1918 году на территории Казахстана и Средней Азии была создана </a:t>
            </a:r>
            <a:r>
              <a:rPr lang="ru-RU" sz="3200" b="1" i="0" dirty="0" smtClean="0">
                <a:solidFill>
                  <a:srgbClr val="C00000"/>
                </a:solidFill>
                <a:effectLst/>
                <a:latin typeface="Open Sans"/>
              </a:rPr>
              <a:t>Туркестанская ЧК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Open Sans"/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4340" name="Picture 4" descr="https://cdn1.img.ria.ru/images/150831/09/1508310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48" y="0"/>
            <a:ext cx="6910552" cy="6858000"/>
          </a:xfrm>
          <a:prstGeom prst="rect">
            <a:avLst/>
          </a:prstGeom>
          <a:pattFill prst="smCheck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3936041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7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130629"/>
            <a:ext cx="11808823" cy="1560060"/>
          </a:xfrm>
        </p:spPr>
        <p:txBody>
          <a:bodyPr>
            <a:noAutofit/>
          </a:bodyPr>
          <a:lstStyle/>
          <a:p>
            <a:r>
              <a:rPr lang="ru-RU" sz="2400" b="1" i="1" dirty="0" err="1" smtClean="0">
                <a:solidFill>
                  <a:srgbClr val="000000"/>
                </a:solidFill>
                <a:effectLst/>
                <a:latin typeface="Open Sans"/>
              </a:rPr>
              <a:t>Акмолинский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Open Sans"/>
              </a:rPr>
              <a:t> уездный съезд Советов </a:t>
            </a:r>
            <a:r>
              <a:rPr lang="ru-RU" sz="2400" b="1" i="1" dirty="0" smtClean="0">
                <a:solidFill>
                  <a:srgbClr val="C00000"/>
                </a:solidFill>
                <a:effectLst/>
                <a:latin typeface="Open Sans"/>
              </a:rPr>
              <a:t>в марте 1918 года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Open Sans"/>
              </a:rPr>
              <a:t> принял резолюцию, отвергавшую </a:t>
            </a:r>
            <a:r>
              <a:rPr lang="ru-RU" sz="2400" b="1" i="1" dirty="0" smtClean="0">
                <a:solidFill>
                  <a:srgbClr val="C00000"/>
                </a:solidFill>
                <a:effectLst/>
                <a:latin typeface="Open Sans"/>
              </a:rPr>
              <a:t>автономию </a:t>
            </a:r>
            <a:r>
              <a:rPr lang="ru-RU" sz="2400" b="1" i="1" dirty="0" err="1" smtClean="0">
                <a:solidFill>
                  <a:srgbClr val="C00000"/>
                </a:solidFill>
                <a:effectLst/>
                <a:latin typeface="Open Sans"/>
              </a:rPr>
              <a:t>Алаш</a:t>
            </a:r>
            <a:r>
              <a:rPr lang="ru-RU" sz="2400" b="1" i="1" dirty="0" smtClean="0">
                <a:solidFill>
                  <a:srgbClr val="C00000"/>
                </a:solidFill>
                <a:effectLst/>
                <a:latin typeface="Open Sans"/>
              </a:rPr>
              <a:t>-Орды. 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Open Sans"/>
              </a:rPr>
              <a:t>Постановлением Тургайского областного съезда Советов в 1918 году была </a:t>
            </a:r>
            <a:r>
              <a:rPr lang="ru-RU" sz="2400" b="1" i="1" dirty="0" smtClean="0">
                <a:solidFill>
                  <a:srgbClr val="C00000"/>
                </a:solidFill>
                <a:effectLst/>
                <a:latin typeface="Open Sans"/>
              </a:rPr>
              <a:t>закрыта газета «Казах»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Open Sans"/>
              </a:rPr>
              <a:t>, центральный орган правительства </a:t>
            </a:r>
            <a:r>
              <a:rPr lang="ru-RU" sz="2400" b="1" i="1" dirty="0" err="1" smtClean="0">
                <a:solidFill>
                  <a:srgbClr val="000000"/>
                </a:solidFill>
                <a:effectLst/>
                <a:latin typeface="Open Sans"/>
              </a:rPr>
              <a:t>Алаш</a:t>
            </a:r>
            <a:r>
              <a:rPr lang="ru-RU" sz="2400" b="1" i="1" dirty="0" smtClean="0">
                <a:solidFill>
                  <a:srgbClr val="000000"/>
                </a:solidFill>
                <a:effectLst/>
                <a:latin typeface="Open Sans"/>
              </a:rPr>
              <a:t>-Орды.</a:t>
            </a:r>
            <a:endParaRPr lang="ru-RU" sz="2400" dirty="0"/>
          </a:p>
        </p:txBody>
      </p:sp>
      <p:pic>
        <p:nvPicPr>
          <p:cNvPr id="15362" name="Picture 2" descr="http://atpress.kz/media/assets/images/resources/3862/alas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6" y="1825625"/>
            <a:ext cx="11312434" cy="483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506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54" y="117567"/>
            <a:ext cx="11887200" cy="1573122"/>
          </a:xfrm>
          <a:pattFill prst="pct20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апреле 1918 года в Ташкенте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проходил 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 Чрезвычайный съезд Советов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Туркестанского края, который провозгласил </a:t>
            </a:r>
            <a:r>
              <a:rPr lang="ru-RU" sz="2400" b="1" u="sng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Туркестанскую Автономную Советскую Социалистическую Республику в составе РСФСР.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Туркестанской автономии от Казахстана вошли 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Сырдарьинская и </a:t>
            </a:r>
            <a:r>
              <a:rPr lang="ru-RU" sz="24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Семиреченская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  <a:r>
              <a:rPr lang="ru-RU" sz="2400" b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https://mytashkent.uz/wp-content/uploads/2017/05/11150770_1595322027274556_4287260403903352055_n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3" y="1690689"/>
            <a:ext cx="11678195" cy="502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751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23" y="110359"/>
            <a:ext cx="11918731" cy="1580329"/>
          </a:xfrm>
        </p:spPr>
        <p:txBody>
          <a:bodyPr>
            <a:noAutofit/>
          </a:bodyPr>
          <a:lstStyle/>
          <a:p>
            <a:r>
              <a:rPr lang="ru-RU" sz="32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роль по налаживанию отношений между казахскими, уйгурскими и русскими трудящимися</a:t>
            </a:r>
            <a:r>
              <a:rPr lang="ru-RU" sz="32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Семиречье проводил заместитель областного комиссара по национальным делам </a:t>
            </a:r>
            <a:r>
              <a:rPr lang="ru-RU" sz="3200" b="1" i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Абдулла </a:t>
            </a:r>
            <a:r>
              <a:rPr lang="ru-RU" sz="3200" b="1" i="1" u="sng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Розыбакиев</a:t>
            </a:r>
            <a:r>
              <a:rPr lang="ru-RU" sz="3200" b="1" i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(1897-1938).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https://ds04.infourok.ru/uploads/ex/0da6/000ca44d-90525905/hello_html_ce4baf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2" y="1857156"/>
            <a:ext cx="6006663" cy="48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392" y="1857156"/>
            <a:ext cx="5312979" cy="48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68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900igr.net/up/datas/265569/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978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5817477" cy="6858000"/>
          </a:xfrm>
          <a:pattFill prst="pct30">
            <a:fgClr>
              <a:srgbClr val="FFFF00"/>
            </a:fgClr>
            <a:bgClr>
              <a:schemeClr val="bg1"/>
            </a:bgClr>
          </a:pattFill>
        </p:spPr>
        <p:txBody>
          <a:bodyPr>
            <a:normAutofit fontScale="77500" lnSpcReduction="20000"/>
          </a:bodyPr>
          <a:lstStyle/>
          <a:p>
            <a:r>
              <a:rPr lang="ru-RU" sz="4000" dirty="0">
                <a:solidFill>
                  <a:srgbClr val="000000"/>
                </a:solidFill>
                <a:latin typeface="Open Sans"/>
                <a:ea typeface="+mj-ea"/>
                <a:cs typeface="+mj-cs"/>
              </a:rPr>
              <a:t>Советским правительством были предприняты первые шаги </a:t>
            </a:r>
            <a:r>
              <a:rPr lang="ru-RU" sz="4000" b="1" dirty="0">
                <a:solidFill>
                  <a:srgbClr val="C00000"/>
                </a:solidFill>
                <a:latin typeface="Open Sans"/>
                <a:ea typeface="+mj-ea"/>
                <a:cs typeface="+mj-cs"/>
              </a:rPr>
              <a:t>к возрождению промышленности в Казахстане,</a:t>
            </a:r>
            <a:r>
              <a:rPr lang="ru-RU" sz="4000" dirty="0">
                <a:solidFill>
                  <a:srgbClr val="000000"/>
                </a:solidFill>
                <a:latin typeface="Open Sans"/>
                <a:ea typeface="+mj-ea"/>
                <a:cs typeface="+mj-cs"/>
              </a:rPr>
              <a:t> а именно </a:t>
            </a:r>
            <a:r>
              <a:rPr lang="ru-RU" sz="4000" b="1" dirty="0">
                <a:solidFill>
                  <a:srgbClr val="00B0F0"/>
                </a:solidFill>
                <a:latin typeface="Open Sans"/>
                <a:ea typeface="+mj-ea"/>
                <a:cs typeface="+mj-cs"/>
              </a:rPr>
              <a:t>Урало-</a:t>
            </a:r>
            <a:r>
              <a:rPr lang="ru-RU" sz="4000" b="1" dirty="0" err="1">
                <a:solidFill>
                  <a:srgbClr val="00B0F0"/>
                </a:solidFill>
                <a:latin typeface="Open Sans"/>
                <a:ea typeface="+mj-ea"/>
                <a:cs typeface="+mj-cs"/>
              </a:rPr>
              <a:t>Эмбинского</a:t>
            </a:r>
            <a:r>
              <a:rPr lang="ru-RU" sz="4000" b="1" dirty="0">
                <a:solidFill>
                  <a:srgbClr val="00B0F0"/>
                </a:solidFill>
                <a:latin typeface="Open Sans"/>
                <a:ea typeface="+mj-ea"/>
                <a:cs typeface="+mj-cs"/>
              </a:rPr>
              <a:t> нефтеносного района</a:t>
            </a:r>
            <a:r>
              <a:rPr lang="ru-RU" sz="4000" dirty="0">
                <a:solidFill>
                  <a:srgbClr val="000000"/>
                </a:solidFill>
                <a:latin typeface="Open Sans"/>
                <a:ea typeface="+mj-ea"/>
                <a:cs typeface="+mj-cs"/>
              </a:rPr>
              <a:t>.</a:t>
            </a:r>
            <a:br>
              <a:rPr lang="ru-RU" sz="4000" dirty="0">
                <a:solidFill>
                  <a:srgbClr val="000000"/>
                </a:solidFill>
                <a:latin typeface="Open Sans"/>
                <a:ea typeface="+mj-ea"/>
                <a:cs typeface="+mj-cs"/>
              </a:rPr>
            </a:br>
            <a:r>
              <a:rPr lang="ru-RU" sz="4000" i="1" dirty="0">
                <a:solidFill>
                  <a:srgbClr val="000000"/>
                </a:solidFill>
                <a:latin typeface="Open Sans"/>
                <a:ea typeface="+mj-ea"/>
                <a:cs typeface="+mj-cs"/>
              </a:rPr>
              <a:t>В ходе продовольственного кризиса по заданию В.И. Ленина голодающему населению Туркестанской республики было отправлено </a:t>
            </a:r>
            <a:r>
              <a:rPr lang="ru-RU" sz="4000" b="1" i="1" dirty="0">
                <a:solidFill>
                  <a:srgbClr val="00B0F0"/>
                </a:solidFill>
                <a:latin typeface="Open Sans"/>
                <a:ea typeface="+mj-ea"/>
                <a:cs typeface="+mj-cs"/>
              </a:rPr>
              <a:t>продовольственными отрядами 200 вагонов хлеба.</a:t>
            </a:r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476" y="0"/>
            <a:ext cx="6374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83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1891"/>
            <a:ext cx="10515600" cy="1548798"/>
          </a:xfrm>
          <a:pattFill prst="lgConfetti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pPr marL="12700" algn="ctr"/>
            <a:r>
              <a:rPr lang="ru-RU" sz="4000" b="1" dirty="0" smtClean="0">
                <a:solidFill>
                  <a:srgbClr val="000000"/>
                </a:solidFill>
                <a:effectLst/>
              </a:rPr>
              <a:t/>
            </a:r>
            <a:br>
              <a:rPr lang="ru-RU" sz="4000" b="1" dirty="0" smtClean="0">
                <a:solidFill>
                  <a:srgbClr val="000000"/>
                </a:solidFill>
                <a:effectLst/>
              </a:rPr>
            </a:br>
            <a:r>
              <a:rPr lang="ru-RU" sz="4000" b="1" dirty="0">
                <a:solidFill>
                  <a:srgbClr val="000000"/>
                </a:solidFill>
              </a:rPr>
              <a:t/>
            </a:r>
            <a:br>
              <a:rPr lang="ru-RU" sz="4000" b="1" dirty="0">
                <a:solidFill>
                  <a:srgbClr val="00000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1918 году было введено бесплатное обучение в школах на родном языке.</a:t>
            </a:r>
            <a:r>
              <a:rPr lang="ru-RU" sz="4000" dirty="0" smtClean="0">
                <a:solidFill>
                  <a:srgbClr val="002060"/>
                </a:solidFill>
                <a:effectLst/>
              </a:rPr>
              <a:t/>
            </a:r>
            <a:br>
              <a:rPr lang="ru-RU" sz="4000" dirty="0" smtClean="0">
                <a:solidFill>
                  <a:srgbClr val="002060"/>
                </a:solidFill>
                <a:effectLst/>
              </a:rPr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20482" name="Picture 2" descr="https://grozny.tv/images/1_1d8e822ce44b6ead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21" y="1529256"/>
            <a:ext cx="11839903" cy="520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567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5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  <a:pattFill prst="pct80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1918 году в Казахстане стали создаваться первые совхозы и колхозы.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 descr="http://img-fotki.yandex.ru/get/4415/46980979.183/0_ecb92_74ba3e3_ori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1545022"/>
            <a:ext cx="11824138" cy="531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8095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8064</TotalTime>
  <Words>212</Words>
  <Application>Microsoft Office PowerPoint</Application>
  <PresentationFormat>Произвольный</PresentationFormat>
  <Paragraphs>16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Правительство Алаш-Орды, казачий офицерский корпус во главе с атаманом Дутовым, эсеры и меньшевики объединились против Советской власти.</vt:lpstr>
      <vt:lpstr>Презентация PowerPoint</vt:lpstr>
      <vt:lpstr>Презентация PowerPoint</vt:lpstr>
      <vt:lpstr>Акмолинский уездный съезд Советов в марте 1918 года принял резолюцию, отвергавшую автономию Алаш-Орды. Постановлением Тургайского областного съезда Советов в 1918 году была закрыта газета «Казах», центральный орган правительства Алаш-Орды.</vt:lpstr>
      <vt:lpstr>В апреле 1918 года в Ташкенте проходил V Чрезвычайный съезд Советов Туркестанского края, который провозгласил Туркестанскую Автономную Советскую Социалистическую Республику в составе РСФСР. В состав Туркестанской автономии от Казахстана вошли Сырдарьинская и Семиреченская области.</vt:lpstr>
      <vt:lpstr>Большую роль по налаживанию отношений между казахскими, уйгурскими и русскими трудящимися в Семиречье проводил заместитель областного комиссара по национальным делам Абдулла Розыбакиев (1897-1938).</vt:lpstr>
      <vt:lpstr>Презентация PowerPoint</vt:lpstr>
      <vt:lpstr>Презентация PowerPoint</vt:lpstr>
      <vt:lpstr>  В 1918 году было введено бесплатное обучение в школах на родном языке.  </vt:lpstr>
      <vt:lpstr>В 1918 году в Казахстане стали создаваться первые совхозы и колхозы.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Алимкулова Дильнара</dc:creator>
  <cp:lastModifiedBy>Калиева К С</cp:lastModifiedBy>
  <cp:revision>19</cp:revision>
  <dcterms:created xsi:type="dcterms:W3CDTF">2018-09-27T14:57:36Z</dcterms:created>
  <dcterms:modified xsi:type="dcterms:W3CDTF">2021-02-12T11:05:41Z</dcterms:modified>
</cp:coreProperties>
</file>